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288" r:id="rId4"/>
    <p:sldId id="287" r:id="rId5"/>
    <p:sldId id="270" r:id="rId6"/>
    <p:sldId id="273" r:id="rId7"/>
    <p:sldId id="272" r:id="rId8"/>
    <p:sldId id="283" r:id="rId9"/>
    <p:sldId id="284" r:id="rId10"/>
    <p:sldId id="276" r:id="rId11"/>
    <p:sldId id="274" r:id="rId12"/>
    <p:sldId id="275" r:id="rId13"/>
    <p:sldId id="278" r:id="rId14"/>
    <p:sldId id="279" r:id="rId15"/>
    <p:sldId id="280" r:id="rId16"/>
    <p:sldId id="281" r:id="rId17"/>
    <p:sldId id="258" r:id="rId18"/>
    <p:sldId id="285" r:id="rId19"/>
    <p:sldId id="259" r:id="rId20"/>
    <p:sldId id="260" r:id="rId21"/>
    <p:sldId id="261" r:id="rId22"/>
    <p:sldId id="262" r:id="rId23"/>
    <p:sldId id="265" r:id="rId24"/>
    <p:sldId id="282" r:id="rId25"/>
    <p:sldId id="267" r:id="rId26"/>
    <p:sldId id="268" r:id="rId27"/>
    <p:sldId id="269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124"/>
    <p:restoredTop sz="74345"/>
  </p:normalViewPr>
  <p:slideViewPr>
    <p:cSldViewPr snapToGrid="0">
      <p:cViewPr>
        <p:scale>
          <a:sx n="112" d="100"/>
          <a:sy n="112" d="100"/>
        </p:scale>
        <p:origin x="-24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2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236F-844C-BBD8-CD99-435B1BEC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9E3CF-B429-195B-1B16-7614C2134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85BDE-F7C5-628D-6A6D-B5ADB162F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programminghistorian.org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/lessons/text-mining-</a:t>
            </a:r>
            <a:r>
              <a:rPr lang="en-US" dirty="0" err="1"/>
              <a:t>youtube</a:t>
            </a:r>
            <a:r>
              <a:rPr lang="en-US" dirty="0"/>
              <a:t>-comments</a:t>
            </a:r>
          </a:p>
          <a:p>
            <a:endParaRPr lang="en-US" dirty="0"/>
          </a:p>
          <a:p>
            <a:r>
              <a:rPr lang="en-US" dirty="0"/>
              <a:t>Using a particular software package to code </a:t>
            </a:r>
            <a:r>
              <a:rPr lang="en-US" dirty="0" err="1"/>
              <a:t>youtube</a:t>
            </a:r>
            <a:r>
              <a:rPr lang="en-US" dirty="0"/>
              <a:t> comments for their political leanings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0B456-AF8B-F487-14F3-1BE95E359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92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0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8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27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93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price unit?</a:t>
            </a:r>
            <a:br>
              <a:rPr lang="en-US" dirty="0"/>
            </a:br>
            <a:r>
              <a:rPr lang="en-US" dirty="0"/>
              <a:t>The time unit?</a:t>
            </a:r>
          </a:p>
          <a:p>
            <a:endParaRPr lang="en-US" dirty="0"/>
          </a:p>
          <a:p>
            <a:r>
              <a:rPr lang="en-US" dirty="0"/>
              <a:t>Hours minutes</a:t>
            </a:r>
          </a:p>
          <a:p>
            <a:r>
              <a:rPr lang="en-US" dirty="0"/>
              <a:t>Ask them to investigate what the currency is. How did they find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7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2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Generally about working with messy, case study oriented, </a:t>
            </a:r>
            <a:r>
              <a:rPr lang="en-US" dirty="0" err="1"/>
              <a:t>experiental</a:t>
            </a:r>
            <a:r>
              <a:rPr lang="en-US" dirty="0"/>
              <a:t> evidence.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1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Measurable, at scale</a:t>
            </a:r>
            <a:r>
              <a:rPr lang="en-US"/>
              <a:t>, takes a long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0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userinput.io</a:t>
            </a:r>
            <a:r>
              <a:rPr lang="en-US" dirty="0"/>
              <a:t>/customer-research/exploratory-vs-explanatory-research/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7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/slide/10513247/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/figure/A-generalized-humanities-research-workflow-It-contains-six-circles-to-represent-the_fig1_364245293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5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dsl.richmond.edu</a:t>
            </a:r>
            <a:r>
              <a:rPr lang="en-US" dirty="0"/>
              <a:t>/dispatch/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5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3FB9-235E-49B4-F48A-F7EB0525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96905-FAA0-3551-2461-C2FFAB767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E2F133E-04F1-9431-2F29-9AAF7786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7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CD0B-9B39-FAF1-9CC3-C94C5DE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2224-D153-6812-8C10-506902A6F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E3C10083-A09F-9FB7-C663-ABE3FC92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488"/>
            <a:ext cx="12192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5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Digital Humanities? – Digital Scholarship Summer Fellows 2021">
            <a:extLst>
              <a:ext uri="{FF2B5EF4-FFF2-40B4-BE49-F238E27FC236}">
                <a16:creationId xmlns:a16="http://schemas.microsoft.com/office/drawing/2014/main" id="{74713701-34B2-B7BC-6C6C-BCEBDA02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2700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3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aph showing a line of blue and green&#10;&#10;AI-generated content may be incorrect.">
            <a:extLst>
              <a:ext uri="{FF2B5EF4-FFF2-40B4-BE49-F238E27FC236}">
                <a16:creationId xmlns:a16="http://schemas.microsoft.com/office/drawing/2014/main" id="{B6146377-7A16-1404-1AA9-5246715F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88" r="88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544318-58DB-466A-834C-B44E1EFF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598C7FD9-C23D-F753-512C-810B66F6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7240"/>
            <a:ext cx="12192000" cy="84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9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graphs&#10;&#10;AI-generated content may be incorrect.">
            <a:extLst>
              <a:ext uri="{FF2B5EF4-FFF2-40B4-BE49-F238E27FC236}">
                <a16:creationId xmlns:a16="http://schemas.microsoft.com/office/drawing/2014/main" id="{50C5D0A7-A56B-9EEC-E3A7-03F0B40D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31" y="643466"/>
            <a:ext cx="72117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11319A-3C1A-ECD2-7606-80555505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0481" y="643466"/>
            <a:ext cx="925103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937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034D-3188-3CE5-22CF-42328FE6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9DCB-EC64-87A3-EBAB-B91DA67B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is a HUGE area – we are going to just scratch the surface</a:t>
            </a:r>
          </a:p>
          <a:p>
            <a:r>
              <a:rPr lang="en-US" dirty="0"/>
              <a:t>Often requires programming</a:t>
            </a:r>
          </a:p>
          <a:p>
            <a:r>
              <a:rPr lang="en-US" dirty="0"/>
              <a:t>Limited here by</a:t>
            </a:r>
          </a:p>
          <a:p>
            <a:pPr lvl="1"/>
            <a:r>
              <a:rPr lang="en-US" dirty="0"/>
              <a:t>Experience</a:t>
            </a:r>
          </a:p>
          <a:p>
            <a:pPr lvl="1"/>
            <a:r>
              <a:rPr lang="en-US" dirty="0"/>
              <a:t>Technical skill</a:t>
            </a:r>
          </a:p>
          <a:p>
            <a:pPr lvl="1"/>
            <a:r>
              <a:rPr lang="en-US" dirty="0"/>
              <a:t>Cost of tools</a:t>
            </a:r>
          </a:p>
        </p:txBody>
      </p:sp>
    </p:spTree>
    <p:extLst>
      <p:ext uri="{BB962C8B-B14F-4D97-AF65-F5344CB8AC3E}">
        <p14:creationId xmlns:p14="http://schemas.microsoft.com/office/powerpoint/2010/main" val="308635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E3BDA-48C3-2A6D-6B0C-D28BB221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D05-0FF5-7BE1-9D30-2BF4B091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E7FFE-D441-3545-062F-E704BB6E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Exploratory</a:t>
            </a:r>
          </a:p>
          <a:p>
            <a:r>
              <a:rPr lang="en-US" dirty="0"/>
              <a:t>Explanatory</a:t>
            </a:r>
          </a:p>
          <a:p>
            <a:endParaRPr lang="en-US" dirty="0"/>
          </a:p>
          <a:p>
            <a:r>
              <a:rPr lang="en-US" dirty="0"/>
              <a:t>Consider all of these as you work towards final projects.</a:t>
            </a:r>
          </a:p>
          <a:p>
            <a:r>
              <a:rPr lang="en-US" dirty="0"/>
              <a:t>What story are you trying to tell? It can change in the telling!</a:t>
            </a:r>
          </a:p>
        </p:txBody>
      </p:sp>
    </p:spTree>
    <p:extLst>
      <p:ext uri="{BB962C8B-B14F-4D97-AF65-F5344CB8AC3E}">
        <p14:creationId xmlns:p14="http://schemas.microsoft.com/office/powerpoint/2010/main" val="257139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DD9B8F8-EBEE-786F-E098-8EF5BB60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5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3164-7555-60B4-39BC-9FA9D2A6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FD5E-1135-2315-00BA-EF50F5587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Collected, cleaned dataset with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Metadata breakdown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Narrative of the dataset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Usage examples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Basic analysis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Credits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Distributed to a repository (potentially!)</a:t>
            </a:r>
          </a:p>
          <a:p>
            <a:r>
              <a:rPr lang="en-US" dirty="0"/>
              <a:t>Pitching them to grad student panel for feedback during class for Week 9 (October 21)</a:t>
            </a:r>
          </a:p>
        </p:txBody>
      </p:sp>
    </p:spTree>
    <p:extLst>
      <p:ext uri="{BB962C8B-B14F-4D97-AF65-F5344CB8AC3E}">
        <p14:creationId xmlns:p14="http://schemas.microsoft.com/office/powerpoint/2010/main" val="95839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4BE0-9C12-DDCF-EB86-24840B4A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11F6-9916-544E-E71E-0BFA52978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  <a:p>
            <a:r>
              <a:rPr lang="en-US" dirty="0"/>
              <a:t>Make a looker studio project</a:t>
            </a:r>
          </a:p>
          <a:p>
            <a:r>
              <a:rPr lang="en-US" dirty="0"/>
              <a:t>Embed a table</a:t>
            </a:r>
          </a:p>
          <a:p>
            <a:r>
              <a:rPr lang="en-US" dirty="0"/>
              <a:t>Make a line graph</a:t>
            </a:r>
          </a:p>
          <a:p>
            <a:r>
              <a:rPr lang="en-US" dirty="0"/>
              <a:t>Make a scatterplot</a:t>
            </a:r>
          </a:p>
          <a:p>
            <a:r>
              <a:rPr lang="en-US" dirty="0"/>
              <a:t>Play in groups</a:t>
            </a:r>
          </a:p>
          <a:p>
            <a:r>
              <a:rPr lang="en-US" dirty="0"/>
              <a:t>Share</a:t>
            </a:r>
          </a:p>
        </p:txBody>
      </p:sp>
    </p:spTree>
    <p:extLst>
      <p:ext uri="{BB962C8B-B14F-4D97-AF65-F5344CB8AC3E}">
        <p14:creationId xmlns:p14="http://schemas.microsoft.com/office/powerpoint/2010/main" val="3522530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160-CDC5-C2A3-6F05-67A1A837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47FA0-CED8-95CB-221F-37321C81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Will require a </a:t>
            </a:r>
            <a:r>
              <a:rPr lang="en-US" dirty="0" err="1"/>
              <a:t>gmail</a:t>
            </a:r>
            <a:r>
              <a:rPr lang="en-US" dirty="0"/>
              <a:t> account</a:t>
            </a:r>
          </a:p>
          <a:p>
            <a:r>
              <a:rPr lang="en-US" dirty="0"/>
              <a:t>Doesn’t have to be your real one</a:t>
            </a:r>
          </a:p>
          <a:p>
            <a:r>
              <a:rPr lang="en-US" dirty="0"/>
              <a:t>One of the tradeoffs here – this is free because google wants your data</a:t>
            </a:r>
          </a:p>
          <a:p>
            <a:r>
              <a:rPr lang="en-US" dirty="0"/>
              <a:t>Go to </a:t>
            </a:r>
            <a:r>
              <a:rPr lang="en-US" dirty="0" err="1"/>
              <a:t>sheets.new</a:t>
            </a:r>
            <a:r>
              <a:rPr lang="en-US" dirty="0"/>
              <a:t> in a browser.</a:t>
            </a:r>
          </a:p>
          <a:p>
            <a:r>
              <a:rPr lang="en-US" dirty="0"/>
              <a:t>File -&gt; import -&gt; upload from your computer</a:t>
            </a:r>
          </a:p>
          <a:p>
            <a:r>
              <a:rPr lang="en-US" dirty="0"/>
              <a:t>Upload the unzipped audible </a:t>
            </a:r>
            <a:r>
              <a:rPr lang="en-US" b="1" u="sng" dirty="0"/>
              <a:t>cleaned</a:t>
            </a:r>
            <a:r>
              <a:rPr lang="en-US" dirty="0"/>
              <a:t> dataset. </a:t>
            </a:r>
          </a:p>
          <a:p>
            <a:pPr lvl="1"/>
            <a:r>
              <a:rPr lang="en-US" dirty="0"/>
              <a:t>Available at https://</a:t>
            </a:r>
            <a:r>
              <a:rPr lang="en-US" dirty="0" err="1"/>
              <a:t>walshbr.com</a:t>
            </a:r>
            <a:r>
              <a:rPr lang="en-US" dirty="0"/>
              <a:t>/data-for-the-rest-of-us/week-5-cleaning/</a:t>
            </a:r>
          </a:p>
          <a:p>
            <a:r>
              <a:rPr lang="en-US" dirty="0"/>
              <a:t>Should now be part of your google drive account</a:t>
            </a:r>
          </a:p>
        </p:txBody>
      </p:sp>
    </p:spTree>
    <p:extLst>
      <p:ext uri="{BB962C8B-B14F-4D97-AF65-F5344CB8AC3E}">
        <p14:creationId xmlns:p14="http://schemas.microsoft.com/office/powerpoint/2010/main" val="151876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CDD83-BCD2-3C23-2F6B-DBD3E6EB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B1D36-92D2-1450-BD72-E9E64308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Make a New Project and Add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C0BE-C51E-800E-E44F-7BD0A4A6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hlinkClick r:id="rId3"/>
              </a:rPr>
              <a:t>https://lookerstudio.google.com/</a:t>
            </a:r>
            <a:endParaRPr lang="en-US" sz="2000" dirty="0"/>
          </a:p>
          <a:p>
            <a:r>
              <a:rPr lang="en-US" sz="2000" dirty="0"/>
              <a:t>Click new blank report </a:t>
            </a:r>
          </a:p>
          <a:p>
            <a:pPr lvl="1"/>
            <a:r>
              <a:rPr lang="en-US" sz="2000" dirty="0"/>
              <a:t>Will ask you to give a location and company</a:t>
            </a:r>
          </a:p>
          <a:p>
            <a:pPr lvl="1"/>
            <a:r>
              <a:rPr lang="en-US" sz="2000" dirty="0" err="1"/>
              <a:t>Opt</a:t>
            </a:r>
            <a:r>
              <a:rPr lang="en-US" sz="2000" dirty="0"/>
              <a:t> out of all emails</a:t>
            </a:r>
          </a:p>
          <a:p>
            <a:r>
              <a:rPr lang="en-US" sz="2000" dirty="0"/>
              <a:t>But then at the end of the day should bring you here</a:t>
            </a:r>
          </a:p>
          <a:p>
            <a:r>
              <a:rPr lang="en-US" sz="2000" dirty="0"/>
              <a:t>Click “add data” -&gt; google sheets</a:t>
            </a:r>
          </a:p>
          <a:p>
            <a:pPr lvl="1"/>
            <a:r>
              <a:rPr lang="en-US" sz="1600" dirty="0"/>
              <a:t>You will have  to authorize it</a:t>
            </a:r>
          </a:p>
          <a:p>
            <a:r>
              <a:rPr lang="en-US" sz="2000" dirty="0"/>
              <a:t>You should be able to find the audible dataset if it’s on your google drive. If not, upload it</a:t>
            </a:r>
          </a:p>
          <a:p>
            <a:r>
              <a:rPr lang="en-US" sz="2000" dirty="0"/>
              <a:t>Now we have our audible data in the report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4AD53D-1493-8550-AF6E-96874CBA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18" b="-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DD3F9-C486-C8AA-6746-1C44C00A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DA05C-F3E9-C839-3619-0EA383A3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Adding a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851E-1D5B-EF4F-EE37-753E7F56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92500" lnSpcReduction="20000"/>
          </a:bodyPr>
          <a:lstStyle/>
          <a:p>
            <a:r>
              <a:rPr lang="en-US" sz="1500" dirty="0"/>
              <a:t>Click “add a chart” -&gt;“Table with Bars” and place your chart in one corner of the report.</a:t>
            </a:r>
          </a:p>
          <a:p>
            <a:r>
              <a:rPr lang="en-US" sz="1500" dirty="0"/>
              <a:t>Note the dimensions and axes if gives you by default – you will often want to change them.</a:t>
            </a:r>
          </a:p>
          <a:p>
            <a:r>
              <a:rPr lang="en-US" sz="1500" dirty="0"/>
              <a:t>By default I got a chart of most common authors (you might have gotten something else). Let’s modify settings from top to bottom. </a:t>
            </a:r>
          </a:p>
          <a:p>
            <a:pPr lvl="1"/>
            <a:r>
              <a:rPr lang="en-US" sz="1100" dirty="0"/>
              <a:t>Dimension = language.</a:t>
            </a:r>
          </a:p>
          <a:p>
            <a:pPr lvl="1"/>
            <a:r>
              <a:rPr lang="en-US" sz="1100" dirty="0"/>
              <a:t>Metric Time</a:t>
            </a:r>
          </a:p>
          <a:p>
            <a:pPr lvl="1"/>
            <a:r>
              <a:rPr lang="en-US" sz="1100" dirty="0"/>
              <a:t>Change sum or </a:t>
            </a:r>
            <a:r>
              <a:rPr lang="en-US" sz="1100" dirty="0" err="1"/>
              <a:t>aut</a:t>
            </a:r>
            <a:r>
              <a:rPr lang="en-US" sz="1100" dirty="0"/>
              <a:t> to AVG</a:t>
            </a:r>
            <a:endParaRPr lang="en-US" sz="1500" dirty="0"/>
          </a:p>
          <a:p>
            <a:r>
              <a:rPr lang="en-US" sz="1500" dirty="0"/>
              <a:t>Pay attention not just to the metrics but also to whether they are raw counts/sums/avg</a:t>
            </a:r>
          </a:p>
          <a:p>
            <a:r>
              <a:rPr lang="en-US" sz="1500" dirty="0"/>
              <a:t>Result is that we have a graph for how long, on average, the typical audiobooks are for each language</a:t>
            </a:r>
          </a:p>
          <a:p>
            <a:r>
              <a:rPr lang="en-US" sz="1500" dirty="0"/>
              <a:t>Let’s also drag over the “name” field from the data pane to get a list of book titles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3D2BF9-2857-AD96-FF61-EF9F3C7A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7" r="3" b="3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B07440E-BEF5-F86D-89B9-6731DBEC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83FB1-1985-5015-50ED-F65CB3B8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86BF2-6569-767E-E2FC-5BA36938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Filtering</a:t>
            </a:r>
          </a:p>
        </p:txBody>
      </p:sp>
      <p:sp>
        <p:nvSpPr>
          <p:cNvPr id="5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695A-F0F7-D574-3C62-7484D465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When you load in your data it should give you table of the results by default.</a:t>
            </a:r>
          </a:p>
          <a:p>
            <a:r>
              <a:rPr lang="en-US" sz="2000" dirty="0"/>
              <a:t>Everything is connected, so if we click a language row from our new visualization it will update the table. </a:t>
            </a:r>
          </a:p>
          <a:p>
            <a:r>
              <a:rPr lang="en-US" sz="2000" dirty="0"/>
              <a:t>I.e. if we click “English” it will show us the longest English novels in the collection.</a:t>
            </a:r>
          </a:p>
          <a:p>
            <a:r>
              <a:rPr lang="en-US" sz="2000" dirty="0"/>
              <a:t>Click the names chart and update metric to be time, then average.</a:t>
            </a:r>
          </a:p>
          <a:p>
            <a:r>
              <a:rPr lang="en-US" sz="2000" dirty="0"/>
              <a:t>Now we see what the longest books are.</a:t>
            </a:r>
          </a:p>
          <a:p>
            <a:r>
              <a:rPr lang="en-US" sz="2000" dirty="0"/>
              <a:t>Play for a second – what did you find?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38A8D1-0442-8EF5-9F82-678788B4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391796"/>
            <a:ext cx="5458968" cy="20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5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8232E-44F2-B09C-06CB-BBC9F686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B0E994-6B52-AFCE-0577-1AE5BC4B9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92C3F1-72E2-B8CB-93AB-2AA23865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CAD35-6988-EBED-809A-24F0FC24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/>
              <a:t>Language Graphing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56101A-BB13-9113-D45D-44FF5138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FDE8F9-7476-3B28-EC75-3963038E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F065-CA78-0C80-6AEC-363FC0E6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 fontScale="77500" lnSpcReduction="20000"/>
          </a:bodyPr>
          <a:lstStyle/>
          <a:p>
            <a:r>
              <a:rPr lang="en-US" sz="1700" dirty="0"/>
              <a:t>Drag a data field over. Let’s grab “language”</a:t>
            </a:r>
          </a:p>
          <a:p>
            <a:r>
              <a:rPr lang="en-US" sz="1700" dirty="0"/>
              <a:t>Expand the chart and click it</a:t>
            </a:r>
          </a:p>
          <a:p>
            <a:r>
              <a:rPr lang="en-US" sz="1700" dirty="0"/>
              <a:t>Click Chart type and change it to a pie chart</a:t>
            </a:r>
          </a:p>
          <a:p>
            <a:r>
              <a:rPr lang="en-US" sz="1700" dirty="0"/>
              <a:t>Then again to a time series</a:t>
            </a:r>
          </a:p>
          <a:p>
            <a:r>
              <a:rPr lang="en-US" sz="1700" dirty="0"/>
              <a:t>Google will infer a lot!</a:t>
            </a:r>
          </a:p>
          <a:p>
            <a:r>
              <a:rPr lang="en-US" sz="1700" dirty="0"/>
              <a:t>Time series chart is pretty hard to read though.</a:t>
            </a:r>
          </a:p>
          <a:p>
            <a:r>
              <a:rPr lang="en-US" sz="1700" dirty="0"/>
              <a:t>Calendar icon to left of dimension -&gt; click ”date” under data type -&gt; try year month and year</a:t>
            </a:r>
          </a:p>
          <a:p>
            <a:r>
              <a:rPr lang="en-US" sz="1700" dirty="0"/>
              <a:t>What happened?</a:t>
            </a:r>
          </a:p>
          <a:p>
            <a:r>
              <a:rPr lang="en-US" sz="1700" dirty="0"/>
              <a:t>In general, think:</a:t>
            </a:r>
          </a:p>
          <a:p>
            <a:pPr lvl="1"/>
            <a:r>
              <a:rPr lang="en-US" sz="1300" dirty="0"/>
              <a:t>What am I trying to do?</a:t>
            </a:r>
          </a:p>
          <a:p>
            <a:pPr lvl="1"/>
            <a:r>
              <a:rPr lang="en-US" sz="1300" dirty="0"/>
              <a:t>What appears to look wrong?</a:t>
            </a:r>
          </a:p>
          <a:p>
            <a:pPr lvl="1"/>
            <a:r>
              <a:rPr lang="en-US" sz="1300" dirty="0"/>
              <a:t>What specific thing might be applying that?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5D914F8-63DE-3926-715C-4374D4C1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267" y="3767187"/>
            <a:ext cx="3248351" cy="203021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A17449-865B-07E2-8C31-D96120CA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083" y="3767186"/>
            <a:ext cx="3248352" cy="20302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2EB05A-347A-9CB9-79B3-BFA2EC43D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267" y="991588"/>
            <a:ext cx="3248352" cy="20302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8DA4E72-1B53-A08A-5E6D-1513F8662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083" y="978408"/>
            <a:ext cx="3248352" cy="20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A5701-DE8B-76DD-FC60-D270E4D8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B2272A-FF42-7B4B-4E5E-54B40F15D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94C3AEC-F3E0-FFBF-CC26-2C15B724A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BD724-7BD6-C1D0-BBA8-1D504D31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Adding a Scatterplot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7346C0-C598-BC72-A6CE-30C88352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FF2F2B-C871-7B60-6EF2-DCBFD7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0CAE-A6AD-CB53-6AFF-5BB2F2D0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Click “add a chart”</a:t>
            </a:r>
          </a:p>
          <a:p>
            <a:r>
              <a:rPr lang="en-US" sz="1800" dirty="0"/>
              <a:t>Scroll and select  “scatter”</a:t>
            </a:r>
          </a:p>
          <a:p>
            <a:r>
              <a:rPr lang="en-US" sz="1800" dirty="0"/>
              <a:t>Note the dimensions and axes we want to change them.</a:t>
            </a:r>
          </a:p>
          <a:p>
            <a:pPr lvl="1"/>
            <a:r>
              <a:rPr lang="en-US" sz="1400" dirty="0"/>
              <a:t>Dimension: name - &gt; date</a:t>
            </a:r>
          </a:p>
          <a:p>
            <a:pPr lvl="1"/>
            <a:r>
              <a:rPr lang="en-US" sz="1400" dirty="0"/>
              <a:t>X: avg – price</a:t>
            </a:r>
          </a:p>
          <a:p>
            <a:pPr lvl="1"/>
            <a:r>
              <a:rPr lang="en-US" sz="1400" dirty="0"/>
              <a:t>Y: avg – time</a:t>
            </a:r>
            <a:endParaRPr lang="en-US" sz="1800" dirty="0"/>
          </a:p>
          <a:p>
            <a:r>
              <a:rPr lang="en-US" sz="1800" dirty="0"/>
              <a:t>Try playing around by changing these values and also the style menu</a:t>
            </a:r>
          </a:p>
          <a:p>
            <a:pPr lvl="1"/>
            <a:r>
              <a:rPr lang="en-US" sz="1000" dirty="0"/>
              <a:t>Add dimension - &gt; language</a:t>
            </a:r>
          </a:p>
          <a:p>
            <a:pPr lvl="1"/>
            <a:r>
              <a:rPr lang="en-US" sz="1000" dirty="0"/>
              <a:t>Click style – bubble color -&gt; language.</a:t>
            </a:r>
          </a:p>
          <a:p>
            <a:pPr lvl="1"/>
            <a:r>
              <a:rPr lang="en-US" sz="1000" dirty="0"/>
              <a:t>-&gt; color by dimension values</a:t>
            </a:r>
          </a:p>
          <a:p>
            <a:r>
              <a:rPr lang="en-US" sz="1800" dirty="0"/>
              <a:t>Any concerns or thoughts? What do you notice?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63892C-0E42-75F9-A0AF-6311FB8D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AED858-FA2E-1F39-5C43-472DE9A7DA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2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4816-07A1-AAC5-302A-659CD803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48D3-F40B-1CD5-12BB-D8A68114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D621-59BD-1E6C-7564-94E8D7D3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small groups play with the tool and see what you can do!</a:t>
            </a:r>
          </a:p>
          <a:p>
            <a:r>
              <a:rPr lang="en-US" dirty="0"/>
              <a:t>I’ll float to help</a:t>
            </a:r>
          </a:p>
          <a:p>
            <a:r>
              <a:rPr lang="en-US" dirty="0"/>
              <a:t>In the last few minutes we will share what you come up with with one twist:</a:t>
            </a:r>
          </a:p>
          <a:p>
            <a:pPr lvl="1"/>
            <a:r>
              <a:rPr lang="en-US" dirty="0"/>
              <a:t>We want you to walk through the class how to produce the same visualization.</a:t>
            </a:r>
          </a:p>
          <a:p>
            <a:r>
              <a:rPr lang="en-US" dirty="0"/>
              <a:t>What do you want to do that you can’t figure out?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5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2D11-F417-B7EF-4548-33716E0C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B25B-4D66-14CB-6D98-A6F7584A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7FBF-AF6D-7EA9-76D3-638ABC3D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Looker Studio to tell a story about the audible dataset. By 9:00 AM Friday upload to canvas a paragraph describing what you see and a screenshot of any visualization that is meaningful to you.</a:t>
            </a:r>
          </a:p>
          <a:p>
            <a:r>
              <a:rPr lang="en-US" dirty="0"/>
              <a:t>For your final project, come </a:t>
            </a:r>
            <a:r>
              <a:rPr lang="en-US" b="0" i="0" dirty="0">
                <a:effectLst/>
                <a:latin typeface="system-ui"/>
              </a:rPr>
              <a:t>up with three potential data sources to collect and hone into a final project. Upload to canvas by 9:00 AM Friday. For each of them, share a link, a short description, and some keywords describing your interests.</a:t>
            </a:r>
          </a:p>
          <a:p>
            <a:pPr lvl="1"/>
            <a:r>
              <a:rPr lang="en-US" dirty="0">
                <a:latin typeface="system-ui"/>
              </a:rPr>
              <a:t>(I’m going to try to group you into like-minded subject areas)</a:t>
            </a:r>
            <a:endParaRPr lang="en-US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38339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5AB4CF-2614-EF7E-5BED-702D42D9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F967CC-F2AC-C1F2-9C74-98179F8A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3" y="741391"/>
            <a:ext cx="3397017" cy="1616203"/>
          </a:xfrm>
        </p:spPr>
        <p:txBody>
          <a:bodyPr anchor="b">
            <a:norm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www.responsible</a:t>
            </a:r>
            <a:r>
              <a:rPr lang="en-US" sz="2200" dirty="0"/>
              <a:t>-datasets-in-</a:t>
            </a:r>
            <a:r>
              <a:rPr lang="en-US" sz="2200" dirty="0" err="1"/>
              <a:t>context.com</a:t>
            </a:r>
            <a:r>
              <a:rPr lang="en-US" sz="2200" dirty="0"/>
              <a:t>/</a:t>
            </a:r>
            <a:r>
              <a:rPr lang="en-US" sz="2200" dirty="0" err="1"/>
              <a:t>datasets.html</a:t>
            </a:r>
            <a:endParaRPr lang="en-US" sz="2200" dirty="0"/>
          </a:p>
        </p:txBody>
      </p:sp>
      <p:pic>
        <p:nvPicPr>
          <p:cNvPr id="9" name="Content Placeholder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227B16DE-BBAC-3D08-A151-C12A4E5C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77" r="715" b="1"/>
          <a:stretch/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30D7553-1B0C-623E-3C08-1F08D153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2533476"/>
            <a:ext cx="3405415" cy="3447832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3969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F2D0-E8F3-B6B9-9DD6-7D29E6EC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2FC3-B38A-C78D-A8B3-1DB9C1BC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Think small/mid – interesting but doable</a:t>
            </a:r>
          </a:p>
          <a:p>
            <a:r>
              <a:rPr lang="en-US" dirty="0"/>
              <a:t>Things that don’t require a login or typing into a search interface</a:t>
            </a:r>
          </a:p>
          <a:p>
            <a:r>
              <a:rPr lang="en-US" dirty="0"/>
              <a:t>Government sites and big corporations potentially too large or fraught</a:t>
            </a:r>
          </a:p>
          <a:p>
            <a:r>
              <a:rPr lang="en-US" dirty="0"/>
              <a:t>Look at terms of service</a:t>
            </a:r>
          </a:p>
          <a:p>
            <a:r>
              <a:rPr lang="en-US" dirty="0"/>
              <a:t>Avoid human subjects</a:t>
            </a:r>
          </a:p>
          <a:p>
            <a:r>
              <a:rPr lang="en-US" dirty="0"/>
              <a:t>Ask me if you have questions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Scraping all national park service—too much!</a:t>
            </a:r>
          </a:p>
          <a:p>
            <a:pPr lvl="1"/>
            <a:r>
              <a:rPr lang="en-US" dirty="0"/>
              <a:t>Scraping daily progress for stories about climate from 2000-2010—More doable!</a:t>
            </a:r>
          </a:p>
        </p:txBody>
      </p:sp>
    </p:spTree>
    <p:extLst>
      <p:ext uri="{BB962C8B-B14F-4D97-AF65-F5344CB8AC3E}">
        <p14:creationId xmlns:p14="http://schemas.microsoft.com/office/powerpoint/2010/main" val="35274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5568-E6F7-6640-EBC3-DA102CCB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CFAA-551B-ADF5-5FB7-85656B03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What did the reading have to say about these?</a:t>
            </a:r>
          </a:p>
        </p:txBody>
      </p:sp>
    </p:spTree>
    <p:extLst>
      <p:ext uri="{BB962C8B-B14F-4D97-AF65-F5344CB8AC3E}">
        <p14:creationId xmlns:p14="http://schemas.microsoft.com/office/powerpoint/2010/main" val="147276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alitative vs quantitative research">
            <a:extLst>
              <a:ext uri="{FF2B5EF4-FFF2-40B4-BE49-F238E27FC236}">
                <a16:creationId xmlns:a16="http://schemas.microsoft.com/office/drawing/2014/main" id="{7E5035EB-1038-129D-ADFE-0FE0B0C7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9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itative vs quantitative research">
            <a:extLst>
              <a:ext uri="{FF2B5EF4-FFF2-40B4-BE49-F238E27FC236}">
                <a16:creationId xmlns:a16="http://schemas.microsoft.com/office/drawing/2014/main" id="{B192A72F-BA37-60C1-984C-49882DF9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17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15658-A7B7-7DE1-AE66-7BCF6514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605A-D87D-A452-09B3-CF32D5CC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2359-A9C4-BA04-98D7-BF4B921B0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Exploratory</a:t>
            </a:r>
          </a:p>
          <a:p>
            <a:r>
              <a:rPr lang="en-US" dirty="0"/>
              <a:t>Explanatory</a:t>
            </a:r>
          </a:p>
        </p:txBody>
      </p:sp>
    </p:spTree>
    <p:extLst>
      <p:ext uri="{BB962C8B-B14F-4D97-AF65-F5344CB8AC3E}">
        <p14:creationId xmlns:p14="http://schemas.microsoft.com/office/powerpoint/2010/main" val="47815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ble showing a comparison between exploratory vs explanatory research">
            <a:extLst>
              <a:ext uri="{FF2B5EF4-FFF2-40B4-BE49-F238E27FC236}">
                <a16:creationId xmlns:a16="http://schemas.microsoft.com/office/drawing/2014/main" id="{8E72F1D5-E2A4-8F4F-BD28-974C389C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4924" y="643466"/>
            <a:ext cx="536215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1148</Words>
  <Application>Microsoft Macintosh PowerPoint</Application>
  <PresentationFormat>Widescreen</PresentationFormat>
  <Paragraphs>161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system-ui</vt:lpstr>
      <vt:lpstr>Office Theme</vt:lpstr>
      <vt:lpstr>Analysis Week 6</vt:lpstr>
      <vt:lpstr>Final Project</vt:lpstr>
      <vt:lpstr>https://www.responsible-datasets-in-context.com/datasets.html</vt:lpstr>
      <vt:lpstr>Some Advice</vt:lpstr>
      <vt:lpstr>Types of Analysis</vt:lpstr>
      <vt:lpstr>PowerPoint Presentation</vt:lpstr>
      <vt:lpstr>PowerPoint Presentation</vt:lpstr>
      <vt:lpstr>Types of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Looker Studio</vt:lpstr>
      <vt:lpstr>Types of Analysis</vt:lpstr>
      <vt:lpstr>PowerPoint Presentation</vt:lpstr>
      <vt:lpstr>Plan</vt:lpstr>
      <vt:lpstr>Upload our Data to Google Sheets</vt:lpstr>
      <vt:lpstr>Make a New Project and Add Our Data</vt:lpstr>
      <vt:lpstr>Adding a Table</vt:lpstr>
      <vt:lpstr>Filtering</vt:lpstr>
      <vt:lpstr>Language Graphing</vt:lpstr>
      <vt:lpstr>Adding a Scatterplot</vt:lpstr>
      <vt:lpstr>Work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295</cp:revision>
  <dcterms:created xsi:type="dcterms:W3CDTF">2024-12-10T15:14:51Z</dcterms:created>
  <dcterms:modified xsi:type="dcterms:W3CDTF">2025-09-30T14:42:51Z</dcterms:modified>
</cp:coreProperties>
</file>